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7"/>
  </p:notesMasterIdLst>
  <p:sldIdLst>
    <p:sldId id="256" r:id="rId2"/>
    <p:sldId id="264" r:id="rId3"/>
    <p:sldId id="272" r:id="rId4"/>
    <p:sldId id="279" r:id="rId5"/>
    <p:sldId id="280" r:id="rId6"/>
    <p:sldId id="273" r:id="rId7"/>
    <p:sldId id="278" r:id="rId8"/>
    <p:sldId id="274" r:id="rId9"/>
    <p:sldId id="257" r:id="rId10"/>
    <p:sldId id="265" r:id="rId11"/>
    <p:sldId id="258" r:id="rId12"/>
    <p:sldId id="277" r:id="rId13"/>
    <p:sldId id="263" r:id="rId14"/>
    <p:sldId id="259" r:id="rId15"/>
    <p:sldId id="266" r:id="rId16"/>
    <p:sldId id="269" r:id="rId17"/>
    <p:sldId id="275" r:id="rId18"/>
    <p:sldId id="270" r:id="rId19"/>
    <p:sldId id="276" r:id="rId20"/>
    <p:sldId id="260" r:id="rId21"/>
    <p:sldId id="267" r:id="rId22"/>
    <p:sldId id="261" r:id="rId23"/>
    <p:sldId id="268" r:id="rId24"/>
    <p:sldId id="281" r:id="rId25"/>
    <p:sldId id="282" r:id="rId26"/>
  </p:sldIdLst>
  <p:sldSz cx="9144000" cy="6858000" type="screen4x3"/>
  <p:notesSz cx="6858000" cy="9144000"/>
  <p:defaultTextStyle>
    <a:defPPr>
      <a:defRPr lang="es-ES_trad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696"/>
    <p:restoredTop sz="92676"/>
  </p:normalViewPr>
  <p:slideViewPr>
    <p:cSldViewPr snapToGrid="0" snapToObjects="1">
      <p:cViewPr varScale="1">
        <p:scale>
          <a:sx n="107" d="100"/>
          <a:sy n="107" d="100"/>
        </p:scale>
        <p:origin x="1448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885A476-F295-A14A-ABD4-9002FF4A84FE}" type="doc">
      <dgm:prSet loTypeId="urn:microsoft.com/office/officeart/2005/8/layout/venn1" loCatId="" qsTypeId="urn:microsoft.com/office/officeart/2005/8/quickstyle/simple4" qsCatId="simple" csTypeId="urn:microsoft.com/office/officeart/2005/8/colors/colorful2" csCatId="colorful" phldr="1"/>
      <dgm:spPr/>
    </dgm:pt>
    <dgm:pt modelId="{F7B69AF8-5AC5-8B47-BA59-1C9A6535ADB3}">
      <dgm:prSet phldrT="[Texto]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IDENTIDAD</a:t>
          </a:r>
        </a:p>
        <a:p>
          <a:r>
            <a:rPr lang="es-ES" dirty="0"/>
            <a:t>Narrativas</a:t>
          </a:r>
        </a:p>
        <a:p>
          <a:r>
            <a:rPr lang="es-ES" dirty="0"/>
            <a:t>Territorio</a:t>
          </a:r>
        </a:p>
      </dgm:t>
    </dgm:pt>
    <dgm:pt modelId="{07C90CCB-D2B4-4B41-A3B4-D8894988D3BA}" type="parTrans" cxnId="{9D66B7B1-A0C9-3746-902E-35609A63B603}">
      <dgm:prSet/>
      <dgm:spPr/>
      <dgm:t>
        <a:bodyPr/>
        <a:lstStyle/>
        <a:p>
          <a:endParaRPr lang="es-ES"/>
        </a:p>
      </dgm:t>
    </dgm:pt>
    <dgm:pt modelId="{EFD61480-C5C2-7440-A6E7-5362D68A14C5}" type="sibTrans" cxnId="{9D66B7B1-A0C9-3746-902E-35609A63B603}">
      <dgm:prSet/>
      <dgm:spPr/>
      <dgm:t>
        <a:bodyPr/>
        <a:lstStyle/>
        <a:p>
          <a:endParaRPr lang="es-ES"/>
        </a:p>
      </dgm:t>
    </dgm:pt>
    <dgm:pt modelId="{137A6D22-02CB-6444-A192-30FEEAC4E9F9}">
      <dgm:prSet phldrT="[Texto]"/>
      <dgm:spPr>
        <a:solidFill>
          <a:schemeClr val="accent6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ACUERDOS</a:t>
          </a:r>
        </a:p>
        <a:p>
          <a:r>
            <a:rPr lang="es-ES" dirty="0"/>
            <a:t>Institución</a:t>
          </a:r>
        </a:p>
        <a:p>
          <a:r>
            <a:rPr lang="es-ES" dirty="0"/>
            <a:t>Asamblea</a:t>
          </a:r>
        </a:p>
      </dgm:t>
    </dgm:pt>
    <dgm:pt modelId="{335F6D37-7649-FF44-A0D2-0F48600F764A}" type="parTrans" cxnId="{F238E62F-B604-3045-9AE0-9F5F64127265}">
      <dgm:prSet/>
      <dgm:spPr/>
      <dgm:t>
        <a:bodyPr/>
        <a:lstStyle/>
        <a:p>
          <a:endParaRPr lang="es-ES"/>
        </a:p>
      </dgm:t>
    </dgm:pt>
    <dgm:pt modelId="{610D9181-7C2F-7842-AEF0-0CF1678126E0}" type="sibTrans" cxnId="{F238E62F-B604-3045-9AE0-9F5F64127265}">
      <dgm:prSet/>
      <dgm:spPr/>
      <dgm:t>
        <a:bodyPr/>
        <a:lstStyle/>
        <a:p>
          <a:endParaRPr lang="es-ES"/>
        </a:p>
      </dgm:t>
    </dgm:pt>
    <dgm:pt modelId="{81EAA564-9104-5642-97EB-50B5EC327A90}">
      <dgm:prSet phldrT="[Texto]"/>
      <dgm:spPr>
        <a:solidFill>
          <a:schemeClr val="accent5">
            <a:lumMod val="60000"/>
            <a:lumOff val="40000"/>
          </a:schemeClr>
        </a:solidFill>
      </dgm:spPr>
      <dgm:t>
        <a:bodyPr/>
        <a:lstStyle/>
        <a:p>
          <a:r>
            <a:rPr lang="es-ES" dirty="0"/>
            <a:t>VINCULOS</a:t>
          </a:r>
        </a:p>
        <a:p>
          <a:r>
            <a:rPr lang="es-ES" dirty="0"/>
            <a:t>Confianza</a:t>
          </a:r>
        </a:p>
        <a:p>
          <a:r>
            <a:rPr lang="es-ES" dirty="0"/>
            <a:t>Celebración</a:t>
          </a:r>
        </a:p>
      </dgm:t>
    </dgm:pt>
    <dgm:pt modelId="{DEBA59A3-2D33-B141-871D-A7AE6C6CFA17}" type="parTrans" cxnId="{4DA5C08E-D7FA-7D4C-BB29-9D32008F5B82}">
      <dgm:prSet/>
      <dgm:spPr/>
      <dgm:t>
        <a:bodyPr/>
        <a:lstStyle/>
        <a:p>
          <a:endParaRPr lang="es-ES"/>
        </a:p>
      </dgm:t>
    </dgm:pt>
    <dgm:pt modelId="{C34914BF-4E01-794F-A7E4-F7B42A755774}" type="sibTrans" cxnId="{4DA5C08E-D7FA-7D4C-BB29-9D32008F5B82}">
      <dgm:prSet/>
      <dgm:spPr/>
      <dgm:t>
        <a:bodyPr/>
        <a:lstStyle/>
        <a:p>
          <a:endParaRPr lang="es-ES"/>
        </a:p>
      </dgm:t>
    </dgm:pt>
    <dgm:pt modelId="{C65EFCD6-5BCD-2749-B5A8-0C2D8630A184}" type="pres">
      <dgm:prSet presAssocID="{C885A476-F295-A14A-ABD4-9002FF4A84FE}" presName="compositeShape" presStyleCnt="0">
        <dgm:presLayoutVars>
          <dgm:chMax val="7"/>
          <dgm:dir/>
          <dgm:resizeHandles val="exact"/>
        </dgm:presLayoutVars>
      </dgm:prSet>
      <dgm:spPr/>
    </dgm:pt>
    <dgm:pt modelId="{52FBD424-0717-8346-9A21-A1252AD198CD}" type="pres">
      <dgm:prSet presAssocID="{F7B69AF8-5AC5-8B47-BA59-1C9A6535ADB3}" presName="circ1" presStyleLbl="vennNode1" presStyleIdx="0" presStyleCnt="3"/>
      <dgm:spPr/>
    </dgm:pt>
    <dgm:pt modelId="{77D9A08C-CBEF-B149-914C-9DD490560785}" type="pres">
      <dgm:prSet presAssocID="{F7B69AF8-5AC5-8B47-BA59-1C9A6535ADB3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6ACFDC55-9541-CE4F-9446-2E99D07A468C}" type="pres">
      <dgm:prSet presAssocID="{137A6D22-02CB-6444-A192-30FEEAC4E9F9}" presName="circ2" presStyleLbl="vennNode1" presStyleIdx="1" presStyleCnt="3"/>
      <dgm:spPr/>
    </dgm:pt>
    <dgm:pt modelId="{BB8F1B07-15F3-D146-BCFE-3C878912DE6F}" type="pres">
      <dgm:prSet presAssocID="{137A6D22-02CB-6444-A192-30FEEAC4E9F9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6A881AD-8AEC-3F46-83F7-A90AAF00A691}" type="pres">
      <dgm:prSet presAssocID="{81EAA564-9104-5642-97EB-50B5EC327A90}" presName="circ3" presStyleLbl="vennNode1" presStyleIdx="2" presStyleCnt="3"/>
      <dgm:spPr/>
    </dgm:pt>
    <dgm:pt modelId="{FA09DE6D-E3EE-1D49-9C6F-02A2B67ECA5A}" type="pres">
      <dgm:prSet presAssocID="{81EAA564-9104-5642-97EB-50B5EC327A90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CE87FC16-F4F2-DC48-8B97-4B86EDB4AA97}" type="presOf" srcId="{F7B69AF8-5AC5-8B47-BA59-1C9A6535ADB3}" destId="{77D9A08C-CBEF-B149-914C-9DD490560785}" srcOrd="1" destOrd="0" presId="urn:microsoft.com/office/officeart/2005/8/layout/venn1"/>
    <dgm:cxn modelId="{F238E62F-B604-3045-9AE0-9F5F64127265}" srcId="{C885A476-F295-A14A-ABD4-9002FF4A84FE}" destId="{137A6D22-02CB-6444-A192-30FEEAC4E9F9}" srcOrd="1" destOrd="0" parTransId="{335F6D37-7649-FF44-A0D2-0F48600F764A}" sibTransId="{610D9181-7C2F-7842-AEF0-0CF1678126E0}"/>
    <dgm:cxn modelId="{F59F8038-2349-FF43-838A-9A78D151642E}" type="presOf" srcId="{137A6D22-02CB-6444-A192-30FEEAC4E9F9}" destId="{BB8F1B07-15F3-D146-BCFE-3C878912DE6F}" srcOrd="1" destOrd="0" presId="urn:microsoft.com/office/officeart/2005/8/layout/venn1"/>
    <dgm:cxn modelId="{99A00653-9494-8D46-976E-099EBCF37AA9}" type="presOf" srcId="{C885A476-F295-A14A-ABD4-9002FF4A84FE}" destId="{C65EFCD6-5BCD-2749-B5A8-0C2D8630A184}" srcOrd="0" destOrd="0" presId="urn:microsoft.com/office/officeart/2005/8/layout/venn1"/>
    <dgm:cxn modelId="{2B87265A-34D9-2948-AA49-F62F2F113248}" type="presOf" srcId="{F7B69AF8-5AC5-8B47-BA59-1C9A6535ADB3}" destId="{52FBD424-0717-8346-9A21-A1252AD198CD}" srcOrd="0" destOrd="0" presId="urn:microsoft.com/office/officeart/2005/8/layout/venn1"/>
    <dgm:cxn modelId="{A9885265-3D4B-314B-A44A-15E253D5AA23}" type="presOf" srcId="{81EAA564-9104-5642-97EB-50B5EC327A90}" destId="{86A881AD-8AEC-3F46-83F7-A90AAF00A691}" srcOrd="0" destOrd="0" presId="urn:microsoft.com/office/officeart/2005/8/layout/venn1"/>
    <dgm:cxn modelId="{44C21D89-F716-AB4F-910D-8B50987A4C09}" type="presOf" srcId="{137A6D22-02CB-6444-A192-30FEEAC4E9F9}" destId="{6ACFDC55-9541-CE4F-9446-2E99D07A468C}" srcOrd="0" destOrd="0" presId="urn:microsoft.com/office/officeart/2005/8/layout/venn1"/>
    <dgm:cxn modelId="{4DA5C08E-D7FA-7D4C-BB29-9D32008F5B82}" srcId="{C885A476-F295-A14A-ABD4-9002FF4A84FE}" destId="{81EAA564-9104-5642-97EB-50B5EC327A90}" srcOrd="2" destOrd="0" parTransId="{DEBA59A3-2D33-B141-871D-A7AE6C6CFA17}" sibTransId="{C34914BF-4E01-794F-A7E4-F7B42A755774}"/>
    <dgm:cxn modelId="{9D66B7B1-A0C9-3746-902E-35609A63B603}" srcId="{C885A476-F295-A14A-ABD4-9002FF4A84FE}" destId="{F7B69AF8-5AC5-8B47-BA59-1C9A6535ADB3}" srcOrd="0" destOrd="0" parTransId="{07C90CCB-D2B4-4B41-A3B4-D8894988D3BA}" sibTransId="{EFD61480-C5C2-7440-A6E7-5362D68A14C5}"/>
    <dgm:cxn modelId="{7A9AFAB3-AC92-3147-B86D-CB86843FDE87}" type="presOf" srcId="{81EAA564-9104-5642-97EB-50B5EC327A90}" destId="{FA09DE6D-E3EE-1D49-9C6F-02A2B67ECA5A}" srcOrd="1" destOrd="0" presId="urn:microsoft.com/office/officeart/2005/8/layout/venn1"/>
    <dgm:cxn modelId="{BEC64872-5A6B-6F44-AAA4-7ECDC39DB144}" type="presParOf" srcId="{C65EFCD6-5BCD-2749-B5A8-0C2D8630A184}" destId="{52FBD424-0717-8346-9A21-A1252AD198CD}" srcOrd="0" destOrd="0" presId="urn:microsoft.com/office/officeart/2005/8/layout/venn1"/>
    <dgm:cxn modelId="{0DB45F30-292C-A346-8D6D-152F2431D97E}" type="presParOf" srcId="{C65EFCD6-5BCD-2749-B5A8-0C2D8630A184}" destId="{77D9A08C-CBEF-B149-914C-9DD490560785}" srcOrd="1" destOrd="0" presId="urn:microsoft.com/office/officeart/2005/8/layout/venn1"/>
    <dgm:cxn modelId="{18775205-91C5-0040-879C-1A855BA0CCFC}" type="presParOf" srcId="{C65EFCD6-5BCD-2749-B5A8-0C2D8630A184}" destId="{6ACFDC55-9541-CE4F-9446-2E99D07A468C}" srcOrd="2" destOrd="0" presId="urn:microsoft.com/office/officeart/2005/8/layout/venn1"/>
    <dgm:cxn modelId="{0BE0EC55-C2F3-8D4D-A7D7-0E06814FC211}" type="presParOf" srcId="{C65EFCD6-5BCD-2749-B5A8-0C2D8630A184}" destId="{BB8F1B07-15F3-D146-BCFE-3C878912DE6F}" srcOrd="3" destOrd="0" presId="urn:microsoft.com/office/officeart/2005/8/layout/venn1"/>
    <dgm:cxn modelId="{279C7950-9F0E-2F41-8A51-CFBA0D5E0E96}" type="presParOf" srcId="{C65EFCD6-5BCD-2749-B5A8-0C2D8630A184}" destId="{86A881AD-8AEC-3F46-83F7-A90AAF00A691}" srcOrd="4" destOrd="0" presId="urn:microsoft.com/office/officeart/2005/8/layout/venn1"/>
    <dgm:cxn modelId="{128B80D0-1862-3444-89DC-E061E02C2E70}" type="presParOf" srcId="{C65EFCD6-5BCD-2749-B5A8-0C2D8630A184}" destId="{FA09DE6D-E3EE-1D49-9C6F-02A2B67ECA5A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2FBD424-0717-8346-9A21-A1252AD198CD}">
      <dsp:nvSpPr>
        <dsp:cNvPr id="0" name=""/>
        <dsp:cNvSpPr/>
      </dsp:nvSpPr>
      <dsp:spPr>
        <a:xfrm>
          <a:off x="2757011" y="56574"/>
          <a:ext cx="2715577" cy="2715577"/>
        </a:xfrm>
        <a:prstGeom prst="ellipse">
          <a:avLst/>
        </a:prstGeom>
        <a:solidFill>
          <a:schemeClr val="accent4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IDENTIDAD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Narrativas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Territorio</a:t>
          </a:r>
        </a:p>
      </dsp:txBody>
      <dsp:txXfrm>
        <a:off x="3119088" y="531800"/>
        <a:ext cx="1991423" cy="1222010"/>
      </dsp:txXfrm>
    </dsp:sp>
    <dsp:sp modelId="{6ACFDC55-9541-CE4F-9446-2E99D07A468C}">
      <dsp:nvSpPr>
        <dsp:cNvPr id="0" name=""/>
        <dsp:cNvSpPr/>
      </dsp:nvSpPr>
      <dsp:spPr>
        <a:xfrm>
          <a:off x="3736882" y="1753810"/>
          <a:ext cx="2715577" cy="2715577"/>
        </a:xfrm>
        <a:prstGeom prst="ellipse">
          <a:avLst/>
        </a:prstGeom>
        <a:solidFill>
          <a:schemeClr val="accent6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ACUERDOS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Institución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Asamblea</a:t>
          </a:r>
        </a:p>
      </dsp:txBody>
      <dsp:txXfrm>
        <a:off x="4567396" y="2455334"/>
        <a:ext cx="1629346" cy="1493567"/>
      </dsp:txXfrm>
    </dsp:sp>
    <dsp:sp modelId="{86A881AD-8AEC-3F46-83F7-A90AAF00A691}">
      <dsp:nvSpPr>
        <dsp:cNvPr id="0" name=""/>
        <dsp:cNvSpPr/>
      </dsp:nvSpPr>
      <dsp:spPr>
        <a:xfrm>
          <a:off x="1777140" y="1753810"/>
          <a:ext cx="2715577" cy="2715577"/>
        </a:xfrm>
        <a:prstGeom prst="ellipse">
          <a:avLst/>
        </a:prstGeom>
        <a:solidFill>
          <a:schemeClr val="accent5">
            <a:lumMod val="60000"/>
            <a:lumOff val="40000"/>
          </a:schemeClr>
        </a:soli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0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VINCULOS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Confianza</a:t>
          </a:r>
        </a:p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300" kern="1200" dirty="0"/>
            <a:t>Celebración</a:t>
          </a:r>
        </a:p>
      </dsp:txBody>
      <dsp:txXfrm>
        <a:off x="2032857" y="2455334"/>
        <a:ext cx="1629346" cy="149356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237C19-D3F0-E241-BFB1-F47BD76E0951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41EE2-2ABD-1A4B-910D-29F42B3EA1AF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98007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_tradnl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8587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98159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916706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93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854905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72408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07715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8080890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87221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6581214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_tradnl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_tradnl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130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_tradnl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_tradnl"/>
              <a:t>Haga clic para modificar el estilo de texto del patrón</a:t>
            </a:r>
          </a:p>
          <a:p>
            <a:pPr lvl="1"/>
            <a:r>
              <a:rPr lang="es-ES_tradnl"/>
              <a:t>Segundo nivel</a:t>
            </a:r>
          </a:p>
          <a:p>
            <a:pPr lvl="2"/>
            <a:r>
              <a:rPr lang="es-ES_tradnl"/>
              <a:t>Tercer nivel</a:t>
            </a:r>
          </a:p>
          <a:p>
            <a:pPr lvl="3"/>
            <a:r>
              <a:rPr lang="es-ES_tradnl"/>
              <a:t>Cuarto nivel</a:t>
            </a:r>
          </a:p>
          <a:p>
            <a:pPr lvl="4"/>
            <a:r>
              <a:rPr lang="es-ES_tradnl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9A041E-6513-2447-B6F8-31E39366AF79}" type="datetimeFigureOut">
              <a:rPr lang="es-ES_tradnl" smtClean="0"/>
              <a:t>23/1/24</a:t>
            </a:fld>
            <a:endParaRPr lang="es-ES_tradnl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_tradnl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7558F-8429-284B-99A5-EB33E0633A5D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723259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s-ES_tradnl" b="1" dirty="0"/>
              <a:t>Convivencias Barriales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146220" y="3602036"/>
            <a:ext cx="6854781" cy="1008601"/>
          </a:xfrm>
        </p:spPr>
        <p:txBody>
          <a:bodyPr>
            <a:normAutofit/>
          </a:bodyPr>
          <a:lstStyle/>
          <a:p>
            <a:endParaRPr lang="es-ES_tradnl"/>
          </a:p>
          <a:p>
            <a:r>
              <a:rPr lang="es-ES_tradnl"/>
              <a:t>Programa </a:t>
            </a:r>
            <a:r>
              <a:rPr lang="es-ES_tradnl" dirty="0"/>
              <a:t>de Reconstrucci</a:t>
            </a:r>
            <a:r>
              <a:rPr lang="es-ES" dirty="0"/>
              <a:t>ón del </a:t>
            </a:r>
            <a:r>
              <a:rPr lang="es-ES"/>
              <a:t>Tejido Social</a:t>
            </a:r>
            <a:endParaRPr lang="es-ES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650" y="394929"/>
            <a:ext cx="1790700" cy="2310581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685800" y="4971244"/>
            <a:ext cx="2990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/>
              <a:t>Parroquia de Cristo Rey</a:t>
            </a:r>
          </a:p>
        </p:txBody>
      </p:sp>
      <p:sp>
        <p:nvSpPr>
          <p:cNvPr id="6" name="CuadroTexto 5"/>
          <p:cNvSpPr txBox="1"/>
          <p:nvPr/>
        </p:nvSpPr>
        <p:spPr>
          <a:xfrm>
            <a:off x="4778059" y="5525037"/>
            <a:ext cx="39194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/>
              <a:t>Parroquia de San Antonio  de Padua</a:t>
            </a:r>
          </a:p>
        </p:txBody>
      </p:sp>
    </p:spTree>
    <p:extLst>
      <p:ext uri="{BB962C8B-B14F-4D97-AF65-F5344CB8AC3E}">
        <p14:creationId xmlns:p14="http://schemas.microsoft.com/office/powerpoint/2010/main" val="175910915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471" y="442142"/>
            <a:ext cx="8768273" cy="5807558"/>
          </a:xfrm>
        </p:spPr>
      </p:pic>
    </p:spTree>
    <p:extLst>
      <p:ext uri="{BB962C8B-B14F-4D97-AF65-F5344CB8AC3E}">
        <p14:creationId xmlns:p14="http://schemas.microsoft.com/office/powerpoint/2010/main" val="11940399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¿C</a:t>
            </a:r>
            <a:r>
              <a:rPr lang="es-ES" b="1" dirty="0"/>
              <a:t>ómo se organiza? 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MX" dirty="0"/>
              <a:t>Las organiza el Equipo de Convivencias Barriales en coordinaci</a:t>
            </a:r>
            <a:r>
              <a:rPr lang="es-ES" dirty="0"/>
              <a:t>ón con </a:t>
            </a:r>
            <a:r>
              <a:rPr lang="es-MX" dirty="0"/>
              <a:t>los jefes de manzana, presidente de la colonia, encargados de capillas o catequistas.  </a:t>
            </a:r>
          </a:p>
          <a:p>
            <a:r>
              <a:rPr lang="es-MX" dirty="0"/>
              <a:t>Se re</a:t>
            </a:r>
            <a:r>
              <a:rPr lang="es-ES" dirty="0"/>
              <a:t>únen a las autoridades de la colonia para explicar el proyecto y se cita a reunión de vecinos para organizar la convivencia. </a:t>
            </a:r>
          </a:p>
          <a:p>
            <a:r>
              <a:rPr lang="es-MX" dirty="0"/>
              <a:t>La intención es que los vecinos se comprometan en la organización hasta donde sea posible. </a:t>
            </a:r>
          </a:p>
          <a:p>
            <a:r>
              <a:rPr lang="es-MX" dirty="0"/>
              <a:t>Se trabajará por tareas para facilitar la participación de los vecinos. </a:t>
            </a:r>
            <a:endParaRPr lang="es-ES_tradnl" dirty="0"/>
          </a:p>
          <a:p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1512281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972923"/>
            <a:ext cx="7975394" cy="5282404"/>
          </a:xfrm>
        </p:spPr>
      </p:pic>
    </p:spTree>
    <p:extLst>
      <p:ext uri="{BB962C8B-B14F-4D97-AF65-F5344CB8AC3E}">
        <p14:creationId xmlns:p14="http://schemas.microsoft.com/office/powerpoint/2010/main" val="16771409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Un paso importante: la sectorizaci</a:t>
            </a:r>
            <a:r>
              <a:rPr lang="es-ES" dirty="0"/>
              <a:t>ón del territorio. </a:t>
            </a:r>
            <a:endParaRPr lang="es-ES_tradnl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104" y="1472771"/>
            <a:ext cx="8229600" cy="5487476"/>
          </a:xfrm>
        </p:spPr>
      </p:pic>
    </p:spTree>
    <p:extLst>
      <p:ext uri="{BB962C8B-B14F-4D97-AF65-F5344CB8AC3E}">
        <p14:creationId xmlns:p14="http://schemas.microsoft.com/office/powerpoint/2010/main" val="192790984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b="1" dirty="0"/>
              <a:t>Convivencia Barrial 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MX" dirty="0"/>
              <a:t>Recorrido para anunciar el inicio de la convivencia a los vecinos. </a:t>
            </a:r>
            <a:endParaRPr lang="es-ES_tradnl" dirty="0"/>
          </a:p>
          <a:p>
            <a:r>
              <a:rPr lang="es-MX" dirty="0"/>
              <a:t>Oración inicial. </a:t>
            </a:r>
            <a:endParaRPr lang="es-ES_tradnl" dirty="0"/>
          </a:p>
          <a:p>
            <a:r>
              <a:rPr lang="es-MX" dirty="0"/>
              <a:t>Dinámica de integración. </a:t>
            </a:r>
            <a:endParaRPr lang="es-ES_tradnl" dirty="0"/>
          </a:p>
          <a:p>
            <a:r>
              <a:rPr lang="es-MX" dirty="0"/>
              <a:t>Juegos / Rondas.</a:t>
            </a:r>
            <a:endParaRPr lang="es-ES_tradnl" dirty="0"/>
          </a:p>
          <a:p>
            <a:r>
              <a:rPr lang="es-MX" dirty="0"/>
              <a:t>Mural sobre Los sueños de la colonia. </a:t>
            </a:r>
            <a:endParaRPr lang="es-ES_tradnl" dirty="0"/>
          </a:p>
          <a:p>
            <a:r>
              <a:rPr lang="es-MX" dirty="0"/>
              <a:t>Reconocimiento a los ancianos.</a:t>
            </a:r>
            <a:endParaRPr lang="es-ES_tradnl" dirty="0"/>
          </a:p>
          <a:p>
            <a:r>
              <a:rPr lang="es-MX" dirty="0"/>
              <a:t>Oración final. </a:t>
            </a:r>
            <a:endParaRPr lang="es-ES_tradnl" dirty="0"/>
          </a:p>
          <a:p>
            <a:r>
              <a:rPr lang="es-MX" dirty="0"/>
              <a:t>Comida.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6780377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6" y="446808"/>
            <a:ext cx="8738347" cy="5787737"/>
          </a:xfrm>
        </p:spPr>
      </p:pic>
    </p:spTree>
    <p:extLst>
      <p:ext uri="{BB962C8B-B14F-4D97-AF65-F5344CB8AC3E}">
        <p14:creationId xmlns:p14="http://schemas.microsoft.com/office/powerpoint/2010/main" val="17104198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Convivencia de </a:t>
            </a:r>
            <a:r>
              <a:rPr lang="es-ES_tradnl" b="1" dirty="0" err="1"/>
              <a:t>Reconciliaci</a:t>
            </a:r>
            <a:r>
              <a:rPr lang="es-ES" b="1" dirty="0" err="1"/>
              <a:t>ón</a:t>
            </a:r>
            <a:r>
              <a:rPr lang="es-ES" b="1" dirty="0"/>
              <a:t> 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Recorrido con imagen del Sagrado </a:t>
            </a:r>
            <a:r>
              <a:rPr lang="es-ES_tradnl" dirty="0" err="1"/>
              <a:t>Coraz</a:t>
            </a:r>
            <a:r>
              <a:rPr lang="es-ES" dirty="0" err="1"/>
              <a:t>ón</a:t>
            </a:r>
            <a:r>
              <a:rPr lang="es-ES" dirty="0"/>
              <a:t>. </a:t>
            </a:r>
          </a:p>
          <a:p>
            <a:r>
              <a:rPr lang="es-ES" dirty="0"/>
              <a:t>Oración de contemplación. </a:t>
            </a:r>
          </a:p>
          <a:p>
            <a:r>
              <a:rPr lang="es-ES" dirty="0"/>
              <a:t>Dinámica de integración. </a:t>
            </a:r>
          </a:p>
          <a:p>
            <a:r>
              <a:rPr lang="es-ES" dirty="0"/>
              <a:t>Círculo Restaurativo. </a:t>
            </a:r>
          </a:p>
          <a:p>
            <a:r>
              <a:rPr lang="es-ES" dirty="0"/>
              <a:t>Celebración de Reconciliación. </a:t>
            </a:r>
          </a:p>
          <a:p>
            <a:r>
              <a:rPr lang="es-ES" dirty="0"/>
              <a:t>Reconocimiento al Barrio. </a:t>
            </a:r>
          </a:p>
          <a:p>
            <a:r>
              <a:rPr lang="es-ES" dirty="0"/>
              <a:t>Comida.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84218933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523" y="685801"/>
            <a:ext cx="8478838" cy="5615854"/>
          </a:xfrm>
        </p:spPr>
      </p:pic>
    </p:spTree>
    <p:extLst>
      <p:ext uri="{BB962C8B-B14F-4D97-AF65-F5344CB8AC3E}">
        <p14:creationId xmlns:p14="http://schemas.microsoft.com/office/powerpoint/2010/main" val="1346400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Convivencia de </a:t>
            </a:r>
            <a:r>
              <a:rPr lang="es-ES_tradnl" b="1" dirty="0" err="1"/>
              <a:t>Participaci</a:t>
            </a:r>
            <a:r>
              <a:rPr lang="es-ES" b="1" dirty="0" err="1"/>
              <a:t>ón</a:t>
            </a:r>
            <a:r>
              <a:rPr lang="es-ES" b="1" dirty="0"/>
              <a:t> 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Recorrido por las calles. </a:t>
            </a:r>
          </a:p>
          <a:p>
            <a:r>
              <a:rPr lang="es-ES_tradnl" dirty="0" err="1"/>
              <a:t>Oraci</a:t>
            </a:r>
            <a:r>
              <a:rPr lang="es-ES" dirty="0" err="1"/>
              <a:t>ón</a:t>
            </a:r>
            <a:r>
              <a:rPr lang="es-ES" dirty="0"/>
              <a:t> Comunitaria. </a:t>
            </a:r>
          </a:p>
          <a:p>
            <a:r>
              <a:rPr lang="es-ES" dirty="0"/>
              <a:t>Círculos Restaurativos. </a:t>
            </a:r>
          </a:p>
          <a:p>
            <a:r>
              <a:rPr lang="es-ES" dirty="0"/>
              <a:t>Celebración de Compromiso. </a:t>
            </a:r>
          </a:p>
          <a:p>
            <a:r>
              <a:rPr lang="es-ES" dirty="0"/>
              <a:t>Entrega de compromiso a Jesús. </a:t>
            </a:r>
          </a:p>
          <a:p>
            <a:r>
              <a:rPr lang="es-ES" dirty="0"/>
              <a:t>Comida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122107865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333" y="768927"/>
            <a:ext cx="8353333" cy="5532727"/>
          </a:xfrm>
        </p:spPr>
      </p:pic>
    </p:spTree>
    <p:extLst>
      <p:ext uri="{BB962C8B-B14F-4D97-AF65-F5344CB8AC3E}">
        <p14:creationId xmlns:p14="http://schemas.microsoft.com/office/powerpoint/2010/main" val="944253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34" y="365126"/>
            <a:ext cx="8945531" cy="5924962"/>
          </a:xfrm>
        </p:spPr>
      </p:pic>
    </p:spTree>
    <p:extLst>
      <p:ext uri="{BB962C8B-B14F-4D97-AF65-F5344CB8AC3E}">
        <p14:creationId xmlns:p14="http://schemas.microsoft.com/office/powerpoint/2010/main" val="209382860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Pasos para organizar la convivencia barrial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dirty="0"/>
              <a:t>Paso 1: Contactar a autoridades del barrio para tener una reuni</a:t>
            </a:r>
            <a:r>
              <a:rPr lang="es-ES" dirty="0"/>
              <a:t>ón de información.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Paso 2: Elaborar una planeación de la convivencia barrial.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Paso 3: Reunion de seguimiento.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" dirty="0"/>
              <a:t>Paso 4: Convivencia Barrial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45503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22" y="704614"/>
            <a:ext cx="8387477" cy="5555342"/>
          </a:xfrm>
        </p:spPr>
      </p:pic>
    </p:spTree>
    <p:extLst>
      <p:ext uri="{BB962C8B-B14F-4D97-AF65-F5344CB8AC3E}">
        <p14:creationId xmlns:p14="http://schemas.microsoft.com/office/powerpoint/2010/main" val="168683752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Planeaci</a:t>
            </a:r>
            <a:r>
              <a:rPr lang="es-ES" b="1" dirty="0"/>
              <a:t>ón de una convivencia </a:t>
            </a:r>
            <a:endParaRPr lang="es-ES_tradnl" b="1" dirty="0"/>
          </a:p>
        </p:txBody>
      </p:sp>
      <p:graphicFrame>
        <p:nvGraphicFramePr>
          <p:cNvPr id="9" name="Marcador de contenido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54037680"/>
              </p:ext>
            </p:extLst>
          </p:nvPr>
        </p:nvGraphicFramePr>
        <p:xfrm>
          <a:off x="1081822" y="1841678"/>
          <a:ext cx="6928836" cy="4101816"/>
        </p:xfrm>
        <a:graphic>
          <a:graphicData uri="http://schemas.openxmlformats.org/drawingml/2006/table">
            <a:tbl>
              <a:tblPr/>
              <a:tblGrid>
                <a:gridCol w="230961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30961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96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3285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Actividad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Responsable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MX" sz="1100" b="1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Fecha de realización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Tramitar permiso para cerrar la calle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565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Solicitar sillas y mesas (7)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Solicitar lona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Permiso para pintar la barda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Revisar el programa de la convivencia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Elaborar propaganda: manta, repartir volantes.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Invitar a danzantes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Invitar a banda de guerra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Organizar la comida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Prepara oración del buen convivir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01350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Preparar materiales para los murales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Buscar sonido y perifonear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285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Limpieza antes y al final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MX" sz="1100" dirty="0">
                          <a:effectLst/>
                          <a:latin typeface="Liberation Serif" charset="0"/>
                          <a:ea typeface="SimSun" charset="-122"/>
                          <a:cs typeface="Arial" charset="0"/>
                        </a:rPr>
                        <a:t> </a:t>
                      </a:r>
                      <a:endParaRPr lang="es-ES_tradnl" sz="1100" dirty="0">
                        <a:effectLst/>
                        <a:latin typeface="Liberation Serif" charset="0"/>
                        <a:ea typeface="SimSun" charset="-122"/>
                        <a:cs typeface="Arial" charset="0"/>
                      </a:endParaRPr>
                    </a:p>
                  </a:txBody>
                  <a:tcPr marL="31710" marR="32297" marT="32297" marB="32297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64123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7907"/>
            <a:ext cx="8080638" cy="5352111"/>
          </a:xfrm>
        </p:spPr>
      </p:pic>
    </p:spTree>
    <p:extLst>
      <p:ext uri="{BB962C8B-B14F-4D97-AF65-F5344CB8AC3E}">
        <p14:creationId xmlns:p14="http://schemas.microsoft.com/office/powerpoint/2010/main" val="13407407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Fortalecer la identidad vecinal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94993" y="-476609"/>
            <a:ext cx="1754014" cy="6642425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3" r="1667" b="15073"/>
          <a:stretch/>
        </p:blipFill>
        <p:spPr>
          <a:xfrm>
            <a:off x="1765852" y="3721611"/>
            <a:ext cx="5612296" cy="2990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72962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 dirty="0"/>
          </a:p>
        </p:txBody>
      </p:sp>
      <p:pic>
        <p:nvPicPr>
          <p:cNvPr id="5" name="Marcador de contenido 4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3" t="25041" b="13827"/>
          <a:stretch/>
        </p:blipFill>
        <p:spPr>
          <a:xfrm>
            <a:off x="1330887" y="801546"/>
            <a:ext cx="6440662" cy="2660075"/>
          </a:xfr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" t="21973" b="10729"/>
          <a:stretch/>
        </p:blipFill>
        <p:spPr>
          <a:xfrm>
            <a:off x="1351669" y="3679557"/>
            <a:ext cx="6440662" cy="2949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2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 </a:t>
            </a:r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2748290"/>
              </p:ext>
            </p:extLst>
          </p:nvPr>
        </p:nvGraphicFramePr>
        <p:xfrm>
          <a:off x="457200" y="1814856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Título 1"/>
          <p:cNvSpPr txBox="1">
            <a:spLocks/>
          </p:cNvSpPr>
          <p:nvPr/>
        </p:nvSpPr>
        <p:spPr>
          <a:xfrm>
            <a:off x="609600" y="4270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 </a:t>
            </a:r>
            <a:endParaRPr lang="es-ES" dirty="0"/>
          </a:p>
        </p:txBody>
      </p:sp>
      <p:sp>
        <p:nvSpPr>
          <p:cNvPr id="8" name="Título 1"/>
          <p:cNvSpPr txBox="1">
            <a:spLocks/>
          </p:cNvSpPr>
          <p:nvPr/>
        </p:nvSpPr>
        <p:spPr>
          <a:xfrm>
            <a:off x="762000" y="5794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/>
              <a:t> </a:t>
            </a:r>
            <a:endParaRPr lang="es-ES" dirty="0"/>
          </a:p>
        </p:txBody>
      </p:sp>
      <p:sp>
        <p:nvSpPr>
          <p:cNvPr id="9" name="Título 1"/>
          <p:cNvSpPr txBox="1">
            <a:spLocks/>
          </p:cNvSpPr>
          <p:nvPr/>
        </p:nvSpPr>
        <p:spPr>
          <a:xfrm>
            <a:off x="431478" y="51718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dirty="0"/>
              <a:t> </a:t>
            </a:r>
            <a:r>
              <a:rPr lang="es-ES" b="1" dirty="0"/>
              <a:t>Esencias de la Convivencia Barrial</a:t>
            </a:r>
          </a:p>
        </p:txBody>
      </p:sp>
    </p:spTree>
    <p:extLst>
      <p:ext uri="{BB962C8B-B14F-4D97-AF65-F5344CB8AC3E}">
        <p14:creationId xmlns:p14="http://schemas.microsoft.com/office/powerpoint/2010/main" val="19546796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Apuesta por la </a:t>
            </a:r>
            <a:r>
              <a:rPr lang="es-ES_tradnl" b="1" dirty="0" err="1"/>
              <a:t>Revinculaci</a:t>
            </a:r>
            <a:r>
              <a:rPr lang="es-ES" b="1" dirty="0" err="1"/>
              <a:t>ón</a:t>
            </a:r>
            <a:r>
              <a:rPr lang="es-ES" b="1" dirty="0"/>
              <a:t> </a:t>
            </a:r>
            <a:endParaRPr lang="es-ES_tradnl" b="1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4240" y="1690689"/>
            <a:ext cx="7035520" cy="4659890"/>
          </a:xfrm>
        </p:spPr>
      </p:pic>
    </p:spTree>
    <p:extLst>
      <p:ext uri="{BB962C8B-B14F-4D97-AF65-F5344CB8AC3E}">
        <p14:creationId xmlns:p14="http://schemas.microsoft.com/office/powerpoint/2010/main" val="1926675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91" y="623452"/>
            <a:ext cx="4675910" cy="6234548"/>
          </a:xfr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4468091" cy="595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6641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b="1" dirty="0"/>
              <a:t>Perspectiva de la Convivencia Barrial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Generar confianza entre vecinos. </a:t>
            </a:r>
          </a:p>
          <a:p>
            <a:r>
              <a:rPr lang="es-ES_tradnl" dirty="0"/>
              <a:t>Animar a la responsabilidad comunitaria.</a:t>
            </a:r>
          </a:p>
          <a:p>
            <a:r>
              <a:rPr lang="es-ES_tradnl" dirty="0"/>
              <a:t>Incentivar la </a:t>
            </a:r>
            <a:r>
              <a:rPr lang="es-ES_tradnl" dirty="0" err="1"/>
              <a:t>organizaci</a:t>
            </a:r>
            <a:r>
              <a:rPr lang="es-ES" dirty="0" err="1"/>
              <a:t>ón</a:t>
            </a:r>
            <a:r>
              <a:rPr lang="es-ES" dirty="0"/>
              <a:t> vecinal. </a:t>
            </a:r>
            <a:r>
              <a:rPr lang="es-ES_tradnl" dirty="0"/>
              <a:t> </a:t>
            </a:r>
          </a:p>
          <a:p>
            <a:r>
              <a:rPr lang="es-ES_tradnl" dirty="0"/>
              <a:t>Limpiar la memoria t</a:t>
            </a:r>
            <a:r>
              <a:rPr lang="es-ES" dirty="0" err="1"/>
              <a:t>óxica</a:t>
            </a:r>
            <a:r>
              <a:rPr lang="es-ES" dirty="0"/>
              <a:t>. </a:t>
            </a:r>
          </a:p>
          <a:p>
            <a:r>
              <a:rPr lang="es-ES" dirty="0"/>
              <a:t>Constituir una organización municipal para el buen convivir.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839085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_tradnl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" y="1027907"/>
            <a:ext cx="7986510" cy="5289766"/>
          </a:xfrm>
        </p:spPr>
      </p:pic>
    </p:spTree>
    <p:extLst>
      <p:ext uri="{BB962C8B-B14F-4D97-AF65-F5344CB8AC3E}">
        <p14:creationId xmlns:p14="http://schemas.microsoft.com/office/powerpoint/2010/main" val="12163052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Hacia una </a:t>
            </a:r>
            <a:r>
              <a:rPr lang="es-ES_tradnl" b="1" dirty="0" err="1"/>
              <a:t>organizaci</a:t>
            </a:r>
            <a:r>
              <a:rPr lang="es-ES" b="1" dirty="0" err="1"/>
              <a:t>ón</a:t>
            </a:r>
            <a:r>
              <a:rPr lang="es-ES" b="1" dirty="0"/>
              <a:t> vecinal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_tradnl" dirty="0"/>
              <a:t>De Animadores Barriales elegidos entre los vecinos que m</a:t>
            </a:r>
            <a:r>
              <a:rPr lang="es-ES" dirty="0" err="1"/>
              <a:t>ás</a:t>
            </a:r>
            <a:r>
              <a:rPr lang="es-ES" dirty="0"/>
              <a:t> participan y tienen mayor reconocimiento. </a:t>
            </a:r>
            <a:endParaRPr lang="es-ES_tradnl" dirty="0"/>
          </a:p>
          <a:p>
            <a:r>
              <a:rPr lang="es-ES_tradnl" dirty="0"/>
              <a:t>A </a:t>
            </a:r>
            <a:r>
              <a:rPr lang="es-ES_tradnl" dirty="0" err="1"/>
              <a:t>Comit</a:t>
            </a:r>
            <a:r>
              <a:rPr lang="es-ES" dirty="0" err="1"/>
              <a:t>és</a:t>
            </a:r>
            <a:r>
              <a:rPr lang="es-ES" dirty="0"/>
              <a:t> de Reconstrucción del Tejido Social articulados a el trabajo en familias, escuelas, trabajo, jóvenes, etc. 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7601704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b="1" dirty="0"/>
              <a:t>¿Qu</a:t>
            </a:r>
            <a:r>
              <a:rPr lang="es-ES" b="1" dirty="0"/>
              <a:t>é son las convivencias barriales?</a:t>
            </a:r>
            <a:endParaRPr lang="es-ES_tradnl" b="1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ES_tradnl" dirty="0"/>
              <a:t>Son eventos realizados en los barrios para animar la convivencia entre vecinos. </a:t>
            </a:r>
          </a:p>
          <a:p>
            <a:r>
              <a:rPr lang="es-ES_tradnl" dirty="0"/>
              <a:t>Contienen </a:t>
            </a:r>
            <a:r>
              <a:rPr lang="es-MX" dirty="0"/>
              <a:t>actividades dirigidas a niños, adolescentes, jóvenes, adultos y ancianos con el objetivo de fortalecer la identidad, los v</a:t>
            </a:r>
            <a:r>
              <a:rPr lang="es-ES" dirty="0"/>
              <a:t>ínculos y los acuerdos </a:t>
            </a:r>
            <a:r>
              <a:rPr lang="es-MX" dirty="0"/>
              <a:t>en las familias y entre los vecinos. </a:t>
            </a:r>
          </a:p>
          <a:p>
            <a:r>
              <a:rPr lang="es-MX" dirty="0"/>
              <a:t>Creemos que al mejorar la convivencia en la familia y entre los vecinos se atenderá la raíz de diversos problemas sociales: alcohol, apatía o desorganizaci</a:t>
            </a:r>
            <a:r>
              <a:rPr lang="es-ES" dirty="0"/>
              <a:t>ón. </a:t>
            </a:r>
            <a:endParaRPr lang="es-ES_tradnl" dirty="0"/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055206400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Tema d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e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239</TotalTime>
  <Words>556</Words>
  <Application>Microsoft Macintosh PowerPoint</Application>
  <PresentationFormat>Presentación en pantalla (4:3)</PresentationFormat>
  <Paragraphs>114</Paragraphs>
  <Slides>25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25</vt:i4>
      </vt:variant>
    </vt:vector>
  </HeadingPairs>
  <TitlesOfParts>
    <vt:vector size="30" baseType="lpstr">
      <vt:lpstr>Liberation Serif</vt:lpstr>
      <vt:lpstr>Arial</vt:lpstr>
      <vt:lpstr>Calibri</vt:lpstr>
      <vt:lpstr>Calibri Light</vt:lpstr>
      <vt:lpstr>Tema de Office</vt:lpstr>
      <vt:lpstr>Convivencias Barriales</vt:lpstr>
      <vt:lpstr>Presentación de PowerPoint</vt:lpstr>
      <vt:lpstr> </vt:lpstr>
      <vt:lpstr>Apuesta por la Revinculación </vt:lpstr>
      <vt:lpstr>Presentación de PowerPoint</vt:lpstr>
      <vt:lpstr>Perspectiva de la Convivencia Barrial</vt:lpstr>
      <vt:lpstr>Presentación de PowerPoint</vt:lpstr>
      <vt:lpstr>Hacia una organización vecinal</vt:lpstr>
      <vt:lpstr>¿Qué son las convivencias barriales?</vt:lpstr>
      <vt:lpstr>Presentación de PowerPoint</vt:lpstr>
      <vt:lpstr>¿Cómo se organiza? </vt:lpstr>
      <vt:lpstr>Presentación de PowerPoint</vt:lpstr>
      <vt:lpstr>Un paso importante: la sectorización del territorio. </vt:lpstr>
      <vt:lpstr>Convivencia Barrial </vt:lpstr>
      <vt:lpstr>Presentación de PowerPoint</vt:lpstr>
      <vt:lpstr>Convivencia de Reconciliación </vt:lpstr>
      <vt:lpstr>Presentación de PowerPoint</vt:lpstr>
      <vt:lpstr>Convivencia de Participación </vt:lpstr>
      <vt:lpstr>Presentación de PowerPoint</vt:lpstr>
      <vt:lpstr>Pasos para organizar la convivencia barrial </vt:lpstr>
      <vt:lpstr>Presentación de PowerPoint</vt:lpstr>
      <vt:lpstr>Planeación de una convivencia </vt:lpstr>
      <vt:lpstr>Presentación de PowerPoint</vt:lpstr>
      <vt:lpstr>Fortalecer la identidad vecinal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Convivencias Barriales</dc:title>
  <dc:creator>jorge atilano</dc:creator>
  <cp:lastModifiedBy>Jorge Atilano</cp:lastModifiedBy>
  <cp:revision>17</cp:revision>
  <dcterms:created xsi:type="dcterms:W3CDTF">2017-02-06T19:14:42Z</dcterms:created>
  <dcterms:modified xsi:type="dcterms:W3CDTF">2024-01-24T04:54:43Z</dcterms:modified>
</cp:coreProperties>
</file>